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3235C55-4B6F-4713-BD4D-272FC0C041B0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9404F43-893D-4F55-A1C3-5F848A9B9F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C55-4B6F-4713-BD4D-272FC0C041B0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4F43-893D-4F55-A1C3-5F848A9B9F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C55-4B6F-4713-BD4D-272FC0C041B0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4F43-893D-4F55-A1C3-5F848A9B9F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235C55-4B6F-4713-BD4D-272FC0C041B0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9404F43-893D-4F55-A1C3-5F848A9B9F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3235C55-4B6F-4713-BD4D-272FC0C041B0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9404F43-893D-4F55-A1C3-5F848A9B9F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C55-4B6F-4713-BD4D-272FC0C041B0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4F43-893D-4F55-A1C3-5F848A9B9F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C55-4B6F-4713-BD4D-272FC0C041B0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4F43-893D-4F55-A1C3-5F848A9B9F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235C55-4B6F-4713-BD4D-272FC0C041B0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9404F43-893D-4F55-A1C3-5F848A9B9F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C55-4B6F-4713-BD4D-272FC0C041B0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4F43-893D-4F55-A1C3-5F848A9B9F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235C55-4B6F-4713-BD4D-272FC0C041B0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9404F43-893D-4F55-A1C3-5F848A9B9F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235C55-4B6F-4713-BD4D-272FC0C041B0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9404F43-893D-4F55-A1C3-5F848A9B9F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3235C55-4B6F-4713-BD4D-272FC0C041B0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9404F43-893D-4F55-A1C3-5F848A9B9F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276225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CONTEMPORARY  INDIAN  PHILOSOPHY</a:t>
            </a:r>
            <a:br>
              <a:rPr lang="en-US" sz="3600" b="1" dirty="0" smtClean="0">
                <a:solidFill>
                  <a:srgbClr val="C00000"/>
                </a:solidFill>
              </a:rPr>
            </a:b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Question Discussion </a:t>
            </a:r>
            <a:endParaRPr lang="en-US" sz="3600" b="1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pPr lvl="8"/>
            <a:endParaRPr lang="en-US" i="1" dirty="0" smtClean="0"/>
          </a:p>
          <a:p>
            <a:pPr lvl="8"/>
            <a:r>
              <a:rPr lang="en-US" dirty="0" smtClean="0"/>
              <a:t>Prof </a:t>
            </a:r>
            <a:r>
              <a:rPr lang="en-US" dirty="0" err="1" smtClean="0"/>
              <a:t>Barun</a:t>
            </a:r>
            <a:r>
              <a:rPr lang="en-US" dirty="0" smtClean="0"/>
              <a:t> Ball</a:t>
            </a:r>
            <a:endParaRPr lang="en-US" dirty="0"/>
          </a:p>
        </p:txBody>
      </p:sp>
      <p:pic>
        <p:nvPicPr>
          <p:cNvPr id="4" name="Picture 2" descr="C:\Users\pholo\Documents\the 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"/>
            <a:ext cx="8534400" cy="6324600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4038600" y="1143000"/>
            <a:ext cx="4191000" cy="566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8"/>
            <a:r>
              <a:rPr lang="en-US" sz="4400" i="1" dirty="0" smtClean="0"/>
              <a:t>Thank You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tx1"/>
                </a:solidFill>
              </a:rPr>
              <a:t>Exam-Pattern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Total Marks : 75 (60+15)</a:t>
            </a:r>
          </a:p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 :   2 X 10 =         20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2 :   5 X 4 =           20</a:t>
            </a:r>
          </a:p>
          <a:p>
            <a:pPr algn="ctr"/>
            <a:r>
              <a:rPr lang="en-US" u="sng" dirty="0" smtClean="0">
                <a:solidFill>
                  <a:srgbClr val="C00000"/>
                </a:solidFill>
              </a:rPr>
              <a:t>3 :    (2+8) X 2 =   20</a:t>
            </a:r>
          </a:p>
          <a:p>
            <a:pPr algn="ctr">
              <a:buNone/>
            </a:pPr>
            <a:r>
              <a:rPr lang="en-US" dirty="0" smtClean="0"/>
              <a:t>                                   </a:t>
            </a:r>
            <a:r>
              <a:rPr lang="en-US" dirty="0" smtClean="0">
                <a:solidFill>
                  <a:srgbClr val="00B050"/>
                </a:solidFill>
              </a:rPr>
              <a:t>60</a:t>
            </a:r>
          </a:p>
          <a:p>
            <a:pPr algn="ctr">
              <a:buNone/>
            </a:pPr>
            <a:r>
              <a:rPr lang="en-US" dirty="0" smtClean="0">
                <a:solidFill>
                  <a:srgbClr val="002060"/>
                </a:solidFill>
              </a:rPr>
              <a:t>10 for internal assessment</a:t>
            </a:r>
          </a:p>
          <a:p>
            <a:pPr algn="ctr">
              <a:buNone/>
            </a:pPr>
            <a:r>
              <a:rPr lang="en-US" dirty="0" smtClean="0">
                <a:solidFill>
                  <a:srgbClr val="002060"/>
                </a:solidFill>
              </a:rPr>
              <a:t>5 for </a:t>
            </a:r>
            <a:r>
              <a:rPr lang="en-US" sz="3600" i="1" u="sng" dirty="0" smtClean="0">
                <a:solidFill>
                  <a:srgbClr val="FF0000"/>
                </a:solidFill>
              </a:rPr>
              <a:t>attendance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   (2+8) X 2 = 20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5 X 4 =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86000" y="1600200"/>
            <a:ext cx="5641848" cy="4572000"/>
          </a:xfrm>
        </p:spPr>
        <p:txBody>
          <a:bodyPr>
            <a:normAutofit/>
          </a:bodyPr>
          <a:lstStyle/>
          <a:p>
            <a:r>
              <a:rPr lang="bn-IN" dirty="0" smtClean="0"/>
              <a:t>১।একেশ্বরবাদ কাকে বলে? ইকবালকে অনুসরণ করে ঈশ্বরের গুনাবলি ব্যাখ্যা করো।</a:t>
            </a:r>
          </a:p>
          <a:p>
            <a:endParaRPr lang="bn-IN" dirty="0" smtClean="0"/>
          </a:p>
          <a:p>
            <a:r>
              <a:rPr lang="bn-IN" dirty="0" smtClean="0"/>
              <a:t>ইকবালকে অনুসরণ করে আমিত্ব/অহং/আত্মার ধারনা ব্যাখ্যা করো।তাঁর মতবাদকে সর্বেশ্বরবাদ বলা যায় কী?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 (2+8) X 2 = 20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5 X 4 =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762000" y="2057400"/>
            <a:ext cx="7165848" cy="4114800"/>
          </a:xfrm>
        </p:spPr>
        <p:txBody>
          <a:bodyPr/>
          <a:lstStyle/>
          <a:p>
            <a:pPr algn="just"/>
            <a:r>
              <a:rPr lang="bn-IN" dirty="0" smtClean="0"/>
              <a:t>২। রবীন্দ্রনাথের মতে মানব প্রকৃতির দ্বৈতভাব কী? তাকে অনুসরণ করে মানুষের সসীম ও অসীম  প্রকৃতির বিবরণ দাও।</a:t>
            </a:r>
          </a:p>
          <a:p>
            <a:pPr algn="just"/>
            <a:endParaRPr lang="bn-IN" dirty="0" smtClean="0"/>
          </a:p>
          <a:p>
            <a:pPr algn="just"/>
            <a:r>
              <a:rPr lang="bn-IN" dirty="0" smtClean="0"/>
              <a:t>রবীন্দ্রনাথের মতে মানব প্রকৃতির উদ্বৃত্ত কী? 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 (2+8) X 2 = 20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5 X 4 =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600200" y="1981200"/>
            <a:ext cx="6327648" cy="4191000"/>
          </a:xfrm>
        </p:spPr>
        <p:txBody>
          <a:bodyPr>
            <a:normAutofit/>
          </a:bodyPr>
          <a:lstStyle/>
          <a:p>
            <a:r>
              <a:rPr lang="bn-IN" dirty="0" smtClean="0"/>
              <a:t>৩। রাধাকৃষ্ণানের মতে ধর্ম কী? তাকে অনুসরণ করে ধর্মীয় অভিজ্ঞতার বৈশিষ্ট্যগুলি ব্যাখ্যা করো।</a:t>
            </a:r>
          </a:p>
          <a:p>
            <a:endParaRPr lang="bn-IN" dirty="0" smtClean="0"/>
          </a:p>
          <a:p>
            <a:r>
              <a:rPr lang="bn-IN" dirty="0" smtClean="0"/>
              <a:t>রাধাকৃষ্ণানের মতে কোন অভিজ্ঞতা মানুষকে আধ্যাত্ম অনুভবের সক্ষমতা দান করে? সেই অভিজ্ঞতার বৈশিষ্ট্যগুলি ব্যাখ্যা করো। 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 (2+8) X 2 = 20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5 X 4 =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828800" y="1981200"/>
            <a:ext cx="6099048" cy="4191000"/>
          </a:xfrm>
        </p:spPr>
        <p:txBody>
          <a:bodyPr>
            <a:normAutofit/>
          </a:bodyPr>
          <a:lstStyle/>
          <a:p>
            <a:pPr algn="just"/>
            <a:r>
              <a:rPr lang="bn-IN" dirty="0" smtClean="0"/>
              <a:t>৪। আধিবিদ্যক অর্থে সত্য সম্বন্ধে গান্ধীর ধারনাটি কী? এ প্রসঙ্গে সত্যই-ঈশ্বর গান্ধীর এই মতটি ব্যাখ্যা করো। </a:t>
            </a:r>
          </a:p>
          <a:p>
            <a:endParaRPr lang="bn-IN" dirty="0" smtClean="0"/>
          </a:p>
          <a:p>
            <a:pPr algn="just"/>
            <a:r>
              <a:rPr lang="bn-IN" dirty="0" smtClean="0"/>
              <a:t>৫। বিবর্তন কাকে বলে? শ্রীঅরবিন্দ কীভাবে বিবর্তনকে প্রসারণ, উদয়ন ও সমাহরণের ত্রিপর্ব-প্রক্রিয়ারূপে ব্যাখ্যা করেছেন?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 (2+8) X 2 = 20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5 X 4 =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676400" y="2286000"/>
            <a:ext cx="6251448" cy="3886200"/>
          </a:xfrm>
        </p:spPr>
        <p:txBody>
          <a:bodyPr>
            <a:normAutofit/>
          </a:bodyPr>
          <a:lstStyle/>
          <a:p>
            <a:pPr algn="just"/>
            <a:r>
              <a:rPr lang="bn-IN" dirty="0" smtClean="0"/>
              <a:t>৬। রবীন্দ্রনাথের মতে অমঙ্গলের প্রকৃত সমস্যাটি কী? তিনি কীভাবে এই সমস্যার সমাধান করেছেন? </a:t>
            </a:r>
          </a:p>
          <a:p>
            <a:pPr algn="just"/>
            <a:endParaRPr lang="bn-IN" dirty="0" smtClean="0"/>
          </a:p>
          <a:p>
            <a:pPr algn="just"/>
            <a:r>
              <a:rPr lang="bn-IN" dirty="0" smtClean="0"/>
              <a:t>৭। শ্রীঅরবিন্দের মতে ‘পূর্ণযোগ’ কী? কী অর্থে তা ‘পূর্ণযোগ’ ব্যাখ্যা করো। 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 (2+8) X 2 = 20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5 X 4 =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676400" y="2209800"/>
            <a:ext cx="6251448" cy="3962400"/>
          </a:xfrm>
        </p:spPr>
        <p:txBody>
          <a:bodyPr>
            <a:normAutofit/>
          </a:bodyPr>
          <a:lstStyle/>
          <a:p>
            <a:pPr algn="just"/>
            <a:r>
              <a:rPr lang="bn-IN" dirty="0" smtClean="0"/>
              <a:t>৮। বিবেকানন্দ ‘যোগ’ শব্দের দ্বারা কী বোঝাতে চান? তাকে অনুসরণ করে জ্ঞানযোগ ও কর্মযোগ ব্যাখ্যা করো।</a:t>
            </a:r>
          </a:p>
          <a:p>
            <a:pPr algn="just">
              <a:buNone/>
            </a:pPr>
            <a:r>
              <a:rPr lang="bn-IN" dirty="0" smtClean="0"/>
              <a:t> </a:t>
            </a:r>
          </a:p>
          <a:p>
            <a:pPr algn="just"/>
            <a:r>
              <a:rPr lang="bn-IN" dirty="0" smtClean="0"/>
              <a:t>৯। বিবেকানন্দ কোথা থেকে মায়ার ধারনাটি লাভ করেছেন? মায়া সর্ম্পকে তাঁর ধারনা ব্যাখ্যা করো। 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 (2+8) X 2 = 20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5 X 4 =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447800" y="1600200"/>
            <a:ext cx="6480048" cy="4572000"/>
          </a:xfrm>
        </p:spPr>
        <p:txBody>
          <a:bodyPr/>
          <a:lstStyle/>
          <a:p>
            <a:r>
              <a:rPr lang="bn-IN" dirty="0" smtClean="0"/>
              <a:t>১০। অহিংসা সম্বন্ধে গান্দীর মত ব্যাখ্যা করো। </a:t>
            </a:r>
            <a:endParaRPr lang="en-US" dirty="0" smtClean="0"/>
          </a:p>
          <a:p>
            <a:endParaRPr lang="bn-IN" dirty="0" smtClean="0"/>
          </a:p>
          <a:p>
            <a:r>
              <a:rPr lang="bn-IN" dirty="0" smtClean="0"/>
              <a:t>১১। স্বজ্ঞামূলক প্রতীতি সর্ম্পকে রাধাকৃষ্ণানের ধারনা আলোচনা করো</a:t>
            </a:r>
            <a:r>
              <a:rPr lang="bn-IN" dirty="0" smtClean="0"/>
              <a:t>।</a:t>
            </a:r>
            <a:endParaRPr lang="en-US" dirty="0" smtClean="0"/>
          </a:p>
          <a:p>
            <a:endParaRPr lang="bn-IN" dirty="0" smtClean="0"/>
          </a:p>
          <a:p>
            <a:r>
              <a:rPr lang="bn-IN" dirty="0" smtClean="0"/>
              <a:t>১২। রাধাকৃষ্ণান  মানব প্রকৃতির দুটি দিক কীভাবে ব্যাখ্যা করেছেন? 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60</TotalTime>
  <Words>335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CONTEMPORARY  INDIAN  PHILOSOPHY </vt:lpstr>
      <vt:lpstr>Exam-Pattern </vt:lpstr>
      <vt:lpstr>   (2+8) X 2 = 20  5 X 4 = 20</vt:lpstr>
      <vt:lpstr> (2+8) X 2 = 20  5 X 4 = 20</vt:lpstr>
      <vt:lpstr> (2+8) X 2 = 20  5 X 4 = 20</vt:lpstr>
      <vt:lpstr> (2+8) X 2 = 20  5 X 4 = 20</vt:lpstr>
      <vt:lpstr> (2+8) X 2 = 20  5 X 4 = 20</vt:lpstr>
      <vt:lpstr> (2+8) X 2 = 20  5 X 4 = 20</vt:lpstr>
      <vt:lpstr> (2+8) X 2 = 20  5 X 4 = 20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INDIAN PHILOSOPHY CC-1D/GE</dc:title>
  <dc:creator>pholo</dc:creator>
  <cp:lastModifiedBy>pholo</cp:lastModifiedBy>
  <cp:revision>10</cp:revision>
  <dcterms:created xsi:type="dcterms:W3CDTF">2019-05-15T08:23:44Z</dcterms:created>
  <dcterms:modified xsi:type="dcterms:W3CDTF">2022-12-21T08:51:31Z</dcterms:modified>
</cp:coreProperties>
</file>